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9" r:id="rId2"/>
    <p:sldId id="294" r:id="rId3"/>
    <p:sldId id="298" r:id="rId4"/>
    <p:sldId id="303" r:id="rId5"/>
    <p:sldId id="270" r:id="rId6"/>
    <p:sldId id="292" r:id="rId7"/>
    <p:sldId id="271" r:id="rId8"/>
    <p:sldId id="272" r:id="rId9"/>
    <p:sldId id="274" r:id="rId10"/>
    <p:sldId id="302" r:id="rId11"/>
    <p:sldId id="290" r:id="rId12"/>
    <p:sldId id="297" r:id="rId13"/>
    <p:sldId id="304" r:id="rId14"/>
    <p:sldId id="276" r:id="rId15"/>
    <p:sldId id="277" r:id="rId16"/>
    <p:sldId id="278" r:id="rId17"/>
    <p:sldId id="279" r:id="rId18"/>
    <p:sldId id="281" r:id="rId19"/>
    <p:sldId id="280" r:id="rId20"/>
    <p:sldId id="282" r:id="rId21"/>
    <p:sldId id="283" r:id="rId22"/>
    <p:sldId id="284" r:id="rId23"/>
    <p:sldId id="285" r:id="rId24"/>
    <p:sldId id="286" r:id="rId25"/>
    <p:sldId id="288" r:id="rId26"/>
    <p:sldId id="299" r:id="rId27"/>
    <p:sldId id="300" r:id="rId28"/>
    <p:sldId id="301" r:id="rId29"/>
    <p:sldId id="287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53B"/>
    <a:srgbClr val="0C533A"/>
    <a:srgbClr val="06433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69"/>
  </p:normalViewPr>
  <p:slideViewPr>
    <p:cSldViewPr snapToGrid="0" snapToObjects="1" showGuides="1">
      <p:cViewPr varScale="1">
        <p:scale>
          <a:sx n="47" d="100"/>
          <a:sy n="47" d="100"/>
        </p:scale>
        <p:origin x="5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9/1/2021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scord.gg/SjFez6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mailto:polanco2@msu.edu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215705" y="181627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CMSE 381:  Fundamentals of Data Science Methods</a:t>
            </a:r>
            <a:endParaRPr lang="es-CO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64339"/>
                </a:solidFill>
              </a:rPr>
              <a:t>Sep</a:t>
            </a:r>
            <a:r>
              <a:rPr lang="en-US" dirty="0">
                <a:solidFill>
                  <a:srgbClr val="064339"/>
                </a:solidFill>
              </a:rPr>
              <a:t> 1</a:t>
            </a:r>
            <a:r>
              <a:rPr lang="en-US" altLang="zh-CN" baseline="30000" dirty="0">
                <a:solidFill>
                  <a:srgbClr val="064339"/>
                </a:solidFill>
              </a:rPr>
              <a:t>st</a:t>
            </a:r>
            <a:r>
              <a:rPr lang="en-US" dirty="0">
                <a:solidFill>
                  <a:srgbClr val="064339"/>
                </a:solidFill>
              </a:rPr>
              <a:t>, 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581E-CA91-4ED3-B0A7-EFD0FD56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506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/>
              <a:t>Fun Friday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3212-3904-4241-89E2-B4B26CA5D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Real data analysis</a:t>
            </a:r>
          </a:p>
          <a:p>
            <a:r>
              <a:rPr lang="en-US" dirty="0"/>
              <a:t>A group of three students</a:t>
            </a:r>
          </a:p>
          <a:p>
            <a:r>
              <a:rPr lang="en-US" dirty="0"/>
              <a:t>Present data structure, questions can be answered by the data, analyses, and results.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 </a:t>
            </a:r>
            <a:r>
              <a:rPr lang="en-US" altLang="zh-CN" dirty="0"/>
              <a:t>extra points towards your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8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Study Groups</a:t>
            </a:r>
            <a:endParaRPr lang="en-US" sz="3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F3694-1F2F-4625-85FE-A49409D0698B}"/>
              </a:ext>
            </a:extLst>
          </p:cNvPr>
          <p:cNvSpPr txBox="1"/>
          <p:nvPr/>
        </p:nvSpPr>
        <p:spPr>
          <a:xfrm>
            <a:off x="143019" y="1608907"/>
            <a:ext cx="45943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https://discord.gg/SjFez692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E0512-CB82-4C9C-B637-D63337E5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118" y="2510358"/>
            <a:ext cx="2368609" cy="2023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38540-BCC1-4E21-BD81-C564F729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53" y="2567095"/>
            <a:ext cx="2276567" cy="20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AA8367-CB88-4A08-AEBB-79C1E47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13" y="768373"/>
            <a:ext cx="8229600" cy="4283129"/>
          </a:xfrm>
        </p:spPr>
        <p:txBody>
          <a:bodyPr>
            <a:normAutofit fontScale="90000"/>
          </a:bodyPr>
          <a:lstStyle/>
          <a:p>
            <a:r>
              <a:rPr lang="en-US" dirty="0"/>
              <a:t>Graduate School</a:t>
            </a:r>
            <a:br>
              <a:rPr lang="en-US" dirty="0"/>
            </a:br>
            <a:r>
              <a:rPr lang="en-US" sz="2000" dirty="0"/>
              <a:t>1. </a:t>
            </a:r>
            <a:r>
              <a:rPr lang="en-US" altLang="zh-CN" sz="2000" dirty="0"/>
              <a:t>Research experience</a:t>
            </a:r>
            <a:br>
              <a:rPr lang="en-US" altLang="zh-CN" sz="2000" dirty="0"/>
            </a:br>
            <a:r>
              <a:rPr lang="en-US" altLang="zh-CN" sz="2000" dirty="0"/>
              <a:t>2. Letters</a:t>
            </a:r>
            <a:br>
              <a:rPr lang="en-US" altLang="zh-CN" sz="2000" dirty="0"/>
            </a:br>
            <a:r>
              <a:rPr lang="en-US" altLang="zh-CN" sz="2000" dirty="0"/>
              <a:t>3. Fellowship (NSF)</a:t>
            </a:r>
            <a:br>
              <a:rPr lang="en-US" altLang="zh-CN" sz="2000" dirty="0"/>
            </a:br>
            <a:r>
              <a:rPr lang="en-US" altLang="zh-CN" sz="2000" dirty="0"/>
              <a:t>4. Course work</a:t>
            </a:r>
            <a:br>
              <a:rPr lang="en-US" altLang="zh-CN" sz="2000" dirty="0"/>
            </a:br>
            <a:r>
              <a:rPr lang="en-US" altLang="zh-CN" sz="2000" dirty="0"/>
              <a:t>5. Broader Impact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dirty="0"/>
              <a:t>Industrial</a:t>
            </a:r>
            <a:br>
              <a:rPr lang="en-US" sz="2000" dirty="0"/>
            </a:br>
            <a:r>
              <a:rPr lang="en-US" sz="2000" dirty="0"/>
              <a:t>1. Research experience</a:t>
            </a:r>
            <a:br>
              <a:rPr lang="en-US" sz="2000" dirty="0"/>
            </a:br>
            <a:r>
              <a:rPr lang="en-US" sz="2000" dirty="0"/>
              <a:t>2. Internship</a:t>
            </a:r>
            <a:br>
              <a:rPr lang="en-US" sz="2000" dirty="0"/>
            </a:br>
            <a:r>
              <a:rPr lang="en-US" sz="2000" dirty="0"/>
              <a:t>3. </a:t>
            </a:r>
            <a:r>
              <a:rPr lang="en-US" altLang="zh-CN" sz="2000" dirty="0"/>
              <a:t>Programming skill (</a:t>
            </a:r>
            <a:r>
              <a:rPr lang="en-US" altLang="zh-CN" sz="2000" dirty="0" err="1"/>
              <a:t>Leetcode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2000" dirty="0"/>
              <a:t>4. Letters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CB8CA-5D4E-4E3D-A6C0-6DA434162533}"/>
              </a:ext>
            </a:extLst>
          </p:cNvPr>
          <p:cNvSpPr txBox="1"/>
          <p:nvPr/>
        </p:nvSpPr>
        <p:spPr>
          <a:xfrm>
            <a:off x="3282704" y="5201373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yourself different!</a:t>
            </a:r>
          </a:p>
        </p:txBody>
      </p:sp>
    </p:spTree>
    <p:extLst>
      <p:ext uri="{BB962C8B-B14F-4D97-AF65-F5344CB8AC3E}">
        <p14:creationId xmlns:p14="http://schemas.microsoft.com/office/powerpoint/2010/main" val="23699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AA8367-CB88-4A08-AEBB-79C1E47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2" y="1816588"/>
            <a:ext cx="8229600" cy="1116184"/>
          </a:xfrm>
        </p:spPr>
        <p:txBody>
          <a:bodyPr>
            <a:normAutofit/>
          </a:bodyPr>
          <a:lstStyle/>
          <a:p>
            <a:r>
              <a:rPr lang="en-US" dirty="0"/>
              <a:t>Guest lecture from Big-tech Companies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91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Machine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Arthur Samuel (1959, IBM): </a:t>
            </a:r>
            <a:r>
              <a:rPr lang="en-US" sz="2200" i="1" dirty="0">
                <a:solidFill>
                  <a:schemeClr val="tx1"/>
                </a:solidFill>
              </a:rPr>
              <a:t>Field of study that gives computers the ability to learn without being explicitly programmed</a:t>
            </a:r>
          </a:p>
          <a:p>
            <a:pPr algn="just"/>
            <a:endParaRPr lang="en-US" sz="2200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CCB70-1133-442A-BE52-DC8C0F93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9" y="2531626"/>
            <a:ext cx="5289453" cy="36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Statistical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Subfield of Statistics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Statistical learning emphasizes </a:t>
            </a:r>
            <a:r>
              <a:rPr lang="en-US" sz="2200" dirty="0">
                <a:solidFill>
                  <a:srgbClr val="0C533A"/>
                </a:solidFill>
              </a:rPr>
              <a:t>models</a:t>
            </a:r>
            <a:r>
              <a:rPr lang="en-US" sz="2200" dirty="0">
                <a:solidFill>
                  <a:schemeClr val="tx1"/>
                </a:solidFill>
              </a:rPr>
              <a:t> and their interpretability, and </a:t>
            </a:r>
            <a:r>
              <a:rPr lang="en-US" sz="2200" dirty="0">
                <a:solidFill>
                  <a:srgbClr val="0C533A"/>
                </a:solidFill>
              </a:rPr>
              <a:t>precision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>
                <a:solidFill>
                  <a:srgbClr val="0C533A"/>
                </a:solidFill>
              </a:rPr>
              <a:t>uncertainty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Machine learning has a greater emphasis on large scale applications and prediction </a:t>
            </a:r>
            <a:r>
              <a:rPr lang="en-US" sz="2200" dirty="0">
                <a:solidFill>
                  <a:srgbClr val="0C533A"/>
                </a:solidFill>
              </a:rPr>
              <a:t>accuracy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The distinction between machine learning and statistical learning has become more and more blurred. 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Why should you care?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Nowadays, data is cheap (or even free), learning how to analyze data is critical.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Web data, e-commerce (Amazon, JD, Alibaba)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Car sales (Tesla, Ford, and GM)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Sport team (MSU, Lions, </a:t>
            </a:r>
            <a:r>
              <a:rPr lang="en-US" sz="1600" dirty="0" err="1"/>
              <a:t>etc</a:t>
            </a:r>
            <a:r>
              <a:rPr lang="en-US" sz="1600" dirty="0"/>
              <a:t>) 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Interpreting results and prevent any </a:t>
            </a:r>
            <a:r>
              <a:rPr lang="en-US" sz="2000" b="1" dirty="0">
                <a:solidFill>
                  <a:srgbClr val="FF0000"/>
                </a:solidFill>
              </a:rPr>
              <a:t>bad decisions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C26A-4D0F-4C16-BEEB-317DCCE5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09" y="606315"/>
            <a:ext cx="2793651" cy="206984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44620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r>
              <a:rPr lang="en-US" sz="2000" dirty="0"/>
              <a:t>    http://fivethirtyeight.com/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2008, he correctly predicted the winner of 49 of the 50 states and all 35 U.S. Senate races .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2012, he correctly predicted the winner of all 50 states and the District of Columbia.  That same year, Silver's predictions of U.S. Senate races were correct in 31 of 33 states.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All the data he used came from internet!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Dow down </a:t>
            </a:r>
            <a:r>
              <a:rPr lang="en-US" sz="2000" b="1" dirty="0">
                <a:solidFill>
                  <a:srgbClr val="FF0000"/>
                </a:solidFill>
              </a:rPr>
              <a:t>313 points</a:t>
            </a:r>
            <a:r>
              <a:rPr lang="en-US" sz="2000" b="1" dirty="0"/>
              <a:t> after Obama won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2016, oops…….</a:t>
            </a:r>
          </a:p>
        </p:txBody>
      </p:sp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84DF6A-3F08-4B60-8023-2AAD9D67009E}"/>
              </a:ext>
            </a:extLst>
          </p:cNvPr>
          <p:cNvSpPr txBox="1">
            <a:spLocks/>
          </p:cNvSpPr>
          <p:nvPr/>
        </p:nvSpPr>
        <p:spPr>
          <a:xfrm>
            <a:off x="304800" y="-41499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 2016</a:t>
            </a:r>
            <a:endParaRPr lang="en-US" sz="3500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11CD767-CAF6-40FF-A065-1951ADD26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66" y="499404"/>
            <a:ext cx="3101715" cy="269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7FD11-6113-4E87-8CC0-E15B0D6E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40242"/>
            <a:ext cx="7718822" cy="301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0A8F2-3376-4CC0-B463-3030270E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0176"/>
            <a:ext cx="2793651" cy="20698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E74BFC-A4B9-4B48-9BD2-D3D45596A5ED}"/>
              </a:ext>
            </a:extLst>
          </p:cNvPr>
          <p:cNvSpPr/>
          <p:nvPr/>
        </p:nvSpPr>
        <p:spPr>
          <a:xfrm>
            <a:off x="4648200" y="1845096"/>
            <a:ext cx="762000" cy="40690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4FD87-5F0C-4BD0-AD20-C3401CD6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0" y="2676156"/>
            <a:ext cx="3645586" cy="2821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F46641-0328-4297-9829-EFA57B272810}"/>
              </a:ext>
            </a:extLst>
          </p:cNvPr>
          <p:cNvCxnSpPr/>
          <p:nvPr/>
        </p:nvCxnSpPr>
        <p:spPr>
          <a:xfrm>
            <a:off x="2377441" y="2074985"/>
            <a:ext cx="0" cy="3629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me</a:t>
            </a:r>
          </a:p>
          <a:p>
            <a:endParaRPr lang="en-US" sz="2500" b="1" dirty="0"/>
          </a:p>
          <a:p>
            <a:endParaRPr lang="en-US" sz="2500" b="1" dirty="0"/>
          </a:p>
          <a:p>
            <a:r>
              <a:rPr lang="zh-CN" altLang="en-US" sz="2500" b="1" dirty="0"/>
              <a:t>谢於颖</a:t>
            </a:r>
            <a:endParaRPr lang="en-US" altLang="zh-CN" sz="2500" b="1" dirty="0"/>
          </a:p>
          <a:p>
            <a:endParaRPr lang="en-US" altLang="zh-CN" sz="2500" b="1" dirty="0"/>
          </a:p>
          <a:p>
            <a:endParaRPr lang="en-US" altLang="zh-CN" sz="2500" b="1" dirty="0"/>
          </a:p>
          <a:p>
            <a:r>
              <a:rPr lang="en-US" altLang="zh-CN" sz="2500" b="1" dirty="0"/>
              <a:t>                                                          </a:t>
            </a:r>
            <a:endParaRPr lang="es-CO" sz="25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F9A414-D431-4125-90F3-85287B217680}"/>
              </a:ext>
            </a:extLst>
          </p:cNvPr>
          <p:cNvSpPr/>
          <p:nvPr/>
        </p:nvSpPr>
        <p:spPr>
          <a:xfrm>
            <a:off x="1595656" y="2565820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A7AE83-C847-469A-B2FE-42B015F6625A}"/>
              </a:ext>
            </a:extLst>
          </p:cNvPr>
          <p:cNvSpPr/>
          <p:nvPr/>
        </p:nvSpPr>
        <p:spPr>
          <a:xfrm>
            <a:off x="3831906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1AF594-FB06-4750-B4CA-F0152E74657F}"/>
              </a:ext>
            </a:extLst>
          </p:cNvPr>
          <p:cNvSpPr/>
          <p:nvPr/>
        </p:nvSpPr>
        <p:spPr>
          <a:xfrm>
            <a:off x="5932681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C203FB-9329-4B7C-A8BC-16E354FF0644}"/>
              </a:ext>
            </a:extLst>
          </p:cNvPr>
          <p:cNvSpPr/>
          <p:nvPr/>
        </p:nvSpPr>
        <p:spPr>
          <a:xfrm rot="5400000">
            <a:off x="6619553" y="3058378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CF86D6-A733-4CE5-90FB-21ADE1A517E7}"/>
              </a:ext>
            </a:extLst>
          </p:cNvPr>
          <p:cNvSpPr/>
          <p:nvPr/>
        </p:nvSpPr>
        <p:spPr>
          <a:xfrm rot="10800000">
            <a:off x="5495869" y="3728242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B5B923-94D3-4ADA-8114-5939CF737F4B}"/>
              </a:ext>
            </a:extLst>
          </p:cNvPr>
          <p:cNvSpPr/>
          <p:nvPr/>
        </p:nvSpPr>
        <p:spPr>
          <a:xfrm rot="10800000">
            <a:off x="3882773" y="3728241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EBEE8-6AC3-4684-8CD4-0AAAC46FEF58}"/>
              </a:ext>
            </a:extLst>
          </p:cNvPr>
          <p:cNvSpPr txBox="1"/>
          <p:nvPr/>
        </p:nvSpPr>
        <p:spPr>
          <a:xfrm>
            <a:off x="2218449" y="2462448"/>
            <a:ext cx="15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Xie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F2622-0D91-4D00-A702-48A9524787D9}"/>
              </a:ext>
            </a:extLst>
          </p:cNvPr>
          <p:cNvSpPr txBox="1"/>
          <p:nvPr/>
        </p:nvSpPr>
        <p:spPr>
          <a:xfrm>
            <a:off x="4474843" y="2468651"/>
            <a:ext cx="135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Xie </a:t>
            </a:r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E2BEF-D93E-4517-8E71-B0C85DA569C1}"/>
              </a:ext>
            </a:extLst>
          </p:cNvPr>
          <p:cNvSpPr txBox="1"/>
          <p:nvPr/>
        </p:nvSpPr>
        <p:spPr>
          <a:xfrm>
            <a:off x="6550469" y="2468651"/>
            <a:ext cx="750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XYY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D9016-8E78-4935-85D2-0845AE86706D}"/>
              </a:ext>
            </a:extLst>
          </p:cNvPr>
          <p:cNvSpPr txBox="1"/>
          <p:nvPr/>
        </p:nvSpPr>
        <p:spPr>
          <a:xfrm>
            <a:off x="6250480" y="3650686"/>
            <a:ext cx="171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X </a:t>
            </a:r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Y </a:t>
            </a:r>
            <a:r>
              <a:rPr lang="en-US" altLang="zh-CN" sz="1800" b="1" dirty="0" err="1">
                <a:solidFill>
                  <a:srgbClr val="18453B"/>
                </a:solidFill>
              </a:rPr>
              <a:t>Y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s-CO" sz="1800" b="1" dirty="0">
              <a:solidFill>
                <a:srgbClr val="18453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2176E-64E0-407E-B74A-D42421925364}"/>
              </a:ext>
            </a:extLst>
          </p:cNvPr>
          <p:cNvSpPr txBox="1"/>
          <p:nvPr/>
        </p:nvSpPr>
        <p:spPr>
          <a:xfrm>
            <a:off x="4591204" y="3650686"/>
            <a:ext cx="1052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Clark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B6A967-4EE3-4F1E-966E-4B61F616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20" y="2963597"/>
            <a:ext cx="30674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Big Data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Politics 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E750C-52D7-4640-90CF-868BEEFD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Supervised Learning 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measurement Y (also called dependent variable, response, target, label).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/>
              <a:t> predictor measurements X (also called inputs, regressors, covariates, features,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regression problem, Y is quantitative (</a:t>
            </a:r>
            <a:r>
              <a:rPr lang="en-US" dirty="0" err="1"/>
              <a:t>e.g</a:t>
            </a:r>
            <a:r>
              <a:rPr lang="en-US" dirty="0"/>
              <a:t> price, blood pressure).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classiﬁcation problem, Y takes values in a ﬁnite, unordered set (survived/died, digit 0-9, cancer class of tissue sample).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3201D-DACC-47FD-8673-C4222BB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3" y="3898433"/>
            <a:ext cx="6602437" cy="7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Objectives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the basis of the training data we want to?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Accurately predict unseen test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which inputs affect the outcome, and how.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the quality of our predictions and inferences </a:t>
            </a:r>
          </a:p>
        </p:txBody>
      </p:sp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Unsupervised Learning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outcome variable, just a set of predictors (features) measured on a set of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fuzzier:  ﬁnd groups of samples that behave similarly, ﬁnd features that behave similarly, ﬁnd linear combinations of features with the most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diﬃcult to know how well you are are doing.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diﬀerent from supervised learning but can be useful as a pre-processing step for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800" y="239951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115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A36B1-A230-4958-BEC7-771E3B01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802553"/>
            <a:ext cx="8888065" cy="3134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FB36C-D4C2-4F13-89D6-321D0503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96" y="3936715"/>
            <a:ext cx="5843129" cy="24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800" y="2399514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How can you use this data?</a:t>
            </a:r>
          </a:p>
        </p:txBody>
      </p:sp>
    </p:spTree>
    <p:extLst>
      <p:ext uri="{BB962C8B-B14F-4D97-AF65-F5344CB8AC3E}">
        <p14:creationId xmlns:p14="http://schemas.microsoft.com/office/powerpoint/2010/main" val="2886414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Question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2F2-EF9A-4C5C-805E-44B05141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TA: Luis </a:t>
            </a:r>
            <a:r>
              <a:rPr lang="en-US" sz="2500" b="1" dirty="0" err="1"/>
              <a:t>Polancocontreras</a:t>
            </a:r>
            <a:r>
              <a:rPr lang="en-US" sz="2500" b="1" dirty="0"/>
              <a:t> (</a:t>
            </a:r>
            <a:r>
              <a:rPr lang="en-US" sz="2500" b="1" dirty="0">
                <a:hlinkClick r:id="rId5"/>
              </a:rPr>
              <a:t>polanco2@msu.edu</a:t>
            </a:r>
            <a:r>
              <a:rPr lang="en-US" sz="2500" b="1" dirty="0"/>
              <a:t>)</a:t>
            </a:r>
          </a:p>
          <a:p>
            <a:r>
              <a:rPr lang="en-US" altLang="zh-CN" sz="2500" b="1" dirty="0"/>
              <a:t>Office Hours: 12-2 pm Friday</a:t>
            </a:r>
            <a:endParaRPr lang="es-CO" sz="2500" b="1" dirty="0"/>
          </a:p>
          <a:p>
            <a:endParaRPr lang="es-CO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DB1A1-CBF7-431B-B7B1-55342B41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97" y="3012135"/>
            <a:ext cx="962159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16522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s-CO" sz="2500" b="1" dirty="0"/>
              <a:t>Introduce </a:t>
            </a:r>
            <a:r>
              <a:rPr lang="es-CO" sz="2500" b="1" dirty="0" err="1"/>
              <a:t>yourself</a:t>
            </a:r>
            <a:r>
              <a:rPr lang="es-CO" sz="2500" b="1" dirty="0"/>
              <a:t>.</a:t>
            </a:r>
          </a:p>
          <a:p>
            <a:r>
              <a:rPr lang="es-CO" sz="2500" b="1" dirty="0" err="1"/>
              <a:t>What</a:t>
            </a:r>
            <a:r>
              <a:rPr lang="es-CO" sz="2500" b="1" dirty="0"/>
              <a:t> </a:t>
            </a:r>
            <a:r>
              <a:rPr lang="es-CO" sz="2500" b="1" dirty="0" err="1"/>
              <a:t>is</a:t>
            </a:r>
            <a:r>
              <a:rPr lang="es-CO" sz="2500" b="1" dirty="0"/>
              <a:t> </a:t>
            </a:r>
            <a:r>
              <a:rPr lang="es-CO" sz="2500" b="1" dirty="0" err="1"/>
              <a:t>the</a:t>
            </a:r>
            <a:r>
              <a:rPr lang="es-CO" sz="2500" b="1" dirty="0"/>
              <a:t> </a:t>
            </a:r>
            <a:r>
              <a:rPr lang="es-CO" sz="2500" b="1" dirty="0" err="1"/>
              <a:t>most</a:t>
            </a:r>
            <a:r>
              <a:rPr lang="es-CO" sz="2500" b="1" dirty="0"/>
              <a:t> </a:t>
            </a:r>
            <a:r>
              <a:rPr lang="es-CO" sz="2500" b="1" dirty="0" err="1"/>
              <a:t>boring</a:t>
            </a:r>
            <a:r>
              <a:rPr lang="es-CO" sz="2500" b="1" dirty="0"/>
              <a:t> </a:t>
            </a:r>
            <a:r>
              <a:rPr lang="es-CO" sz="2500" b="1" dirty="0" err="1"/>
              <a:t>thing</a:t>
            </a:r>
            <a:r>
              <a:rPr lang="es-CO" sz="2500" b="1" dirty="0"/>
              <a:t> </a:t>
            </a:r>
            <a:r>
              <a:rPr lang="es-CO" sz="2500" b="1" dirty="0" err="1"/>
              <a:t>you</a:t>
            </a:r>
            <a:r>
              <a:rPr lang="es-CO" sz="2500" b="1" dirty="0"/>
              <a:t> </a:t>
            </a:r>
            <a:r>
              <a:rPr lang="es-CO" sz="2500" b="1" dirty="0" err="1"/>
              <a:t>have</a:t>
            </a:r>
            <a:r>
              <a:rPr lang="es-CO" sz="2500" b="1" dirty="0"/>
              <a:t> done </a:t>
            </a:r>
            <a:r>
              <a:rPr lang="es-CO" sz="2500" b="1" dirty="0" err="1"/>
              <a:t>during</a:t>
            </a:r>
            <a:r>
              <a:rPr lang="es-CO" sz="2500" b="1" dirty="0"/>
              <a:t> </a:t>
            </a:r>
            <a:r>
              <a:rPr lang="es-CO" sz="2500" b="1" dirty="0" err="1"/>
              <a:t>the</a:t>
            </a:r>
            <a:r>
              <a:rPr lang="es-CO" sz="2500" b="1" dirty="0"/>
              <a:t> </a:t>
            </a:r>
            <a:r>
              <a:rPr lang="es-CO" sz="2500" b="1" dirty="0" err="1"/>
              <a:t>pandemic</a:t>
            </a:r>
            <a:r>
              <a:rPr lang="es-CO" sz="25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034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4066495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Topics: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Fundamental concepts of data science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Regression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Classification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Dimension reduction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Resampling methods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Tree-based methods, etc.</a:t>
            </a:r>
          </a:p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</a:t>
            </a:r>
            <a:r>
              <a:rPr lang="en-US" sz="1600" dirty="0">
                <a:solidFill>
                  <a:srgbClr val="064339"/>
                </a:solidFill>
              </a:rPr>
              <a:t>The Elements of Statistical Learning: Data Mining, Inference, and Prediction</a:t>
            </a:r>
          </a:p>
          <a:p>
            <a:pPr lvl="1"/>
            <a:r>
              <a:rPr lang="en-US" sz="1600" dirty="0">
                <a:solidFill>
                  <a:srgbClr val="064339"/>
                </a:solidFill>
              </a:rPr>
              <a:t>Also have a </a:t>
            </a:r>
            <a:r>
              <a:rPr lang="en-US" sz="1600" dirty="0" err="1">
                <a:solidFill>
                  <a:srgbClr val="064339"/>
                </a:solidFill>
              </a:rPr>
              <a:t>youtube</a:t>
            </a:r>
            <a:r>
              <a:rPr lang="en-US" sz="1600" dirty="0">
                <a:solidFill>
                  <a:srgbClr val="064339"/>
                </a:solidFill>
              </a:rPr>
              <a:t> list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the course about?</a:t>
            </a:r>
          </a:p>
        </p:txBody>
      </p:sp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4066495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r>
              <a:rPr lang="en-US" sz="2800" dirty="0">
                <a:solidFill>
                  <a:srgbClr val="064339"/>
                </a:solidFill>
              </a:rPr>
              <a:t>Online version available!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https://www.youtube.com/user/joshstarmer</a:t>
            </a:r>
            <a:endParaRPr lang="en-US" sz="1600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the course about?</a:t>
            </a:r>
          </a:p>
        </p:txBody>
      </p:sp>
    </p:spTree>
    <p:extLst>
      <p:ext uri="{BB962C8B-B14F-4D97-AF65-F5344CB8AC3E}">
        <p14:creationId xmlns:p14="http://schemas.microsoft.com/office/powerpoint/2010/main" val="29416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304800" y="75965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Instruction Format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1826456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itchFamily="34" charset="0"/>
              </a:rPr>
              <a:t>In Class</a:t>
            </a:r>
            <a:r>
              <a:rPr lang="en-US" sz="2500" b="1" dirty="0">
                <a:latin typeface="Calibri" pitchFamily="3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Stop me if you have any question!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What happens in CMSE 381 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stays in </a:t>
            </a:r>
            <a:r>
              <a:rPr lang="en-US" sz="1800" dirty="0">
                <a:latin typeface="Calibri" pitchFamily="34" charset="0"/>
              </a:rPr>
              <a:t>CMSE 381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Grade Breakdown: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30% for Homework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40% for Quizzes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40% for the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3237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304800" y="808893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Homework Policies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81000" y="1875692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Homework assigned every class day by 9: 00p.m., it is due before class on every the other Monday.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30% of final grade.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late homework will be accepted (TA is full in charge).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Allowed to work with other students but homework should be in your own words.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homework  carries equal weight.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Code needs to follow Google Style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800" y="5416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Quiz Policies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There are </a:t>
            </a:r>
            <a:r>
              <a:rPr lang="en-US" sz="2000" dirty="0">
                <a:solidFill>
                  <a:srgbClr val="FF0000"/>
                </a:solidFill>
              </a:rPr>
              <a:t>four</a:t>
            </a:r>
            <a:r>
              <a:rPr lang="en-US" sz="2000" dirty="0">
                <a:solidFill>
                  <a:schemeClr val="tx1"/>
                </a:solidFill>
              </a:rPr>
              <a:t> 30 minutes Quizzes during the semester.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quiz questions will be based on homework problems and the examples given in classes.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40% of final grade.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There will be no make up quizzes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Quizzes will be given in class on the following days: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Sep 24th; Oct 15th; Nov 5th; Dec 10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There will be some 3-minutes bonus-quizzes (1 credit) at the end of some classes. These credits can be added to your formal quiz but your total Quiz-score is topped by 4 * 50 = 200.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5042</TotalTime>
  <Words>985</Words>
  <Application>Microsoft Office PowerPoint</Application>
  <PresentationFormat>On-screen Show (4:3)</PresentationFormat>
  <Paragraphs>141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 Friday</vt:lpstr>
      <vt:lpstr>PowerPoint Presentation</vt:lpstr>
      <vt:lpstr>Graduate School 1. Research experience 2. Letters 3. Fellowship (NSF) 4. Course work 5. Broader Impact   Industrial 1. Research experience 2. Internship 3. Programming skill (Leetcode) 4. Letters   </vt:lpstr>
      <vt:lpstr>Guest lecture from Big-tech Companies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103</cp:revision>
  <cp:lastPrinted>2010-09-08T13:46:11Z</cp:lastPrinted>
  <dcterms:created xsi:type="dcterms:W3CDTF">2015-02-19T18:04:32Z</dcterms:created>
  <dcterms:modified xsi:type="dcterms:W3CDTF">2021-09-01T20:51:15Z</dcterms:modified>
</cp:coreProperties>
</file>